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65" r:id="rId7"/>
    <p:sldId id="282" r:id="rId8"/>
    <p:sldId id="268" r:id="rId9"/>
    <p:sldId id="271" r:id="rId10"/>
    <p:sldId id="272" r:id="rId11"/>
    <p:sldId id="269" r:id="rId12"/>
    <p:sldId id="273" r:id="rId13"/>
    <p:sldId id="277" r:id="rId14"/>
    <p:sldId id="274" r:id="rId15"/>
    <p:sldId id="270" r:id="rId16"/>
    <p:sldId id="275" r:id="rId17"/>
    <p:sldId id="276" r:id="rId18"/>
    <p:sldId id="259" r:id="rId19"/>
    <p:sldId id="281" r:id="rId20"/>
    <p:sldId id="262" r:id="rId21"/>
    <p:sldId id="280" r:id="rId22"/>
    <p:sldId id="278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3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0DC95-A883-A14B-8289-911D33885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1066800"/>
            <a:ext cx="8915399" cy="225552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Managing Stress and Anxiety in Nursing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FA93E3-6F64-614B-8A80-57323FA3C8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7133" y="3779521"/>
            <a:ext cx="8915399" cy="165678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Or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how to stay sane in one of the most difficult times of your life!!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A7881A-F2BF-1A41-84C9-2AB479C76126}"/>
              </a:ext>
            </a:extLst>
          </p:cNvPr>
          <p:cNvSpPr txBox="1"/>
          <p:nvPr/>
        </p:nvSpPr>
        <p:spPr>
          <a:xfrm>
            <a:off x="6017741" y="5177481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Karen Werder, PhD, PMHNP-BC</a:t>
            </a:r>
          </a:p>
        </p:txBody>
      </p:sp>
    </p:spTree>
    <p:extLst>
      <p:ext uri="{BB962C8B-B14F-4D97-AF65-F5344CB8AC3E}">
        <p14:creationId xmlns:p14="http://schemas.microsoft.com/office/powerpoint/2010/main" val="1978171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AC968-43C8-3F4E-8768-8A1D3FDF0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Cognitive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2A78F-846F-0246-9EAA-B74AC9EC08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00622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600" dirty="0"/>
              <a:t>Pray to something greater than yourself to help you through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600" dirty="0"/>
              <a:t>Even if you don’t believe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6F05D0-97B8-BA43-B3BF-EDC8F8254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872" y="3180944"/>
            <a:ext cx="2990079" cy="198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42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AA8CA-C110-8044-B604-57ABBCB37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Affective (Emotional)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8E91D-4A8D-EC4B-8187-B368DD30A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63430"/>
            <a:ext cx="8915400" cy="4247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Find a self-soothing activity that you like and do it often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49E522-FD23-F144-A105-6C8B2803B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302" y="3091421"/>
            <a:ext cx="3750044" cy="281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13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253C9-F81E-0447-B507-A7D709B8A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Affective (Emotional)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C2F32-682C-8F4F-BBB5-4857C0812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006222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Talk about your feelings with your close friends, family members or fellow students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3390F2-F9FB-D344-9541-B9F7BAF12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094" y="3602345"/>
            <a:ext cx="3606338" cy="264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65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9E4F1-D9A5-6840-9AAE-B941014F9A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984443"/>
            <a:ext cx="8915400" cy="392677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It’s okay to vent your feelings of frustration, anxiety, fear or anger but only </a:t>
            </a:r>
            <a:r>
              <a:rPr lang="en-US" sz="3200" b="1" dirty="0"/>
              <a:t>with someone you trust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But don’t let it become habitual instead…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Learn to accept and then move through and transform these difficult emotions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9414F3B-7E1B-894D-AA99-200266C5E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Affective (Emotional) Measures</a:t>
            </a:r>
          </a:p>
        </p:txBody>
      </p:sp>
    </p:spTree>
    <p:extLst>
      <p:ext uri="{BB962C8B-B14F-4D97-AF65-F5344CB8AC3E}">
        <p14:creationId xmlns:p14="http://schemas.microsoft.com/office/powerpoint/2010/main" val="4197693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4051-FA7A-FA43-8CEA-2D3AFE46F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Affective (Emotional)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909D1-87C0-CD4B-A226-E228236A5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532" y="1585609"/>
            <a:ext cx="9559080" cy="432561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Debrief with other classmates and/or faculty after clinicals or difficult assignments.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Admit mistakes and make an effort to do better next time.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No one </a:t>
            </a:r>
            <a:r>
              <a:rPr lang="en-US" sz="3200" dirty="0"/>
              <a:t>except yourself</a:t>
            </a:r>
          </a:p>
          <a:p>
            <a:pPr marL="0" indent="0">
              <a:buNone/>
            </a:pPr>
            <a:r>
              <a:rPr lang="en-US" sz="3200" dirty="0"/>
              <a:t>expects you to be perfect</a:t>
            </a:r>
          </a:p>
          <a:p>
            <a:pPr marL="0" indent="0" algn="ctr">
              <a:buNone/>
            </a:pPr>
            <a:endParaRPr lang="en-US" sz="3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CD9EA-066F-A143-9F7B-7995D4FB9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9448" y="3748415"/>
            <a:ext cx="4048900" cy="186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52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94EB0-430F-894A-9754-4C2130F54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49047"/>
          </a:xfrm>
        </p:spPr>
        <p:txBody>
          <a:bodyPr/>
          <a:lstStyle/>
          <a:p>
            <a:pPr algn="ctr"/>
            <a:r>
              <a:rPr lang="en-US" dirty="0"/>
              <a:t>Behavioral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491B53-CF16-BB46-B6D6-9EEA7F892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73157"/>
            <a:ext cx="8915400" cy="423806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Learn how to manage your time well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Try to avoid distractions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Set priorities and make a schedule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Then stick to it!!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63795D-2CB6-A142-BCA1-4A017D3BF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247" y="4066161"/>
            <a:ext cx="2426750" cy="2426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7BFE83-55CE-9E4D-870B-4F175403B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1827" y="4567948"/>
            <a:ext cx="3380226" cy="194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16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F0BA2-1535-AC45-AAE5-E42332C1E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89124"/>
          </a:xfrm>
        </p:spPr>
        <p:txBody>
          <a:bodyPr/>
          <a:lstStyle/>
          <a:p>
            <a:pPr algn="ctr"/>
            <a:r>
              <a:rPr lang="en-US" dirty="0"/>
              <a:t>Behavioral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6B1EF-5101-E84B-99CE-3EBC18031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6817" y="1410512"/>
            <a:ext cx="9247795" cy="53502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Build good study habits!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Study in shorter but more frequent periods (or take breaks every 45-60 minutes)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Review readings before class and take notes on what you read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Develop good notetaking habits!!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CAEC38-5816-1741-9C9A-6333EFE20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25" y="4776280"/>
            <a:ext cx="2819612" cy="1872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3F9467-AB87-4848-B8BB-EA4CD2092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724" y="5008686"/>
            <a:ext cx="3228462" cy="140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4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A1777-C6F2-3C45-B62B-F6F163DF3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Behavioral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3CBC-A78B-4D4A-BC70-0B97C2A20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006222"/>
          </a:xfrm>
        </p:spPr>
        <p:txBody>
          <a:bodyPr/>
          <a:lstStyle/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During and after class, make notes of the important stuff (Don’t be afraid to ask your instructor to clarify things you don’t understand)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Debrief with other students about class content immediately after class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4D9EFD-95D8-7840-875A-DDBEE2D8C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285" y="4620640"/>
            <a:ext cx="3091382" cy="18677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09F035-AC2E-C346-B4DD-0E2DFA4E7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825" y="4620640"/>
            <a:ext cx="2781264" cy="186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71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EE18F-688F-2E43-8577-D0D5CBA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93405"/>
          </a:xfrm>
        </p:spPr>
        <p:txBody>
          <a:bodyPr/>
          <a:lstStyle/>
          <a:p>
            <a:pPr algn="ctr"/>
            <a:r>
              <a:rPr lang="en-US" dirty="0"/>
              <a:t>Behavioral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06553-3420-3445-A8EB-75701852E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80162"/>
            <a:ext cx="8915400" cy="41310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Eat nutritious healthy meals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Avoid alcohol or other drugs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Limit your caffeine intake when possible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Get enough sleep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Practice meditation and mindfulness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FF81C2-9465-274E-93F2-FE2A5390A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660" y="1424682"/>
            <a:ext cx="2645670" cy="16699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B8F83E-312E-EA4C-A8D7-9BC252FEB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423" y="4409126"/>
            <a:ext cx="3104446" cy="19925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047266-D8C8-A848-97E2-384167DB76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396" y="4858138"/>
            <a:ext cx="3087006" cy="154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64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D1D00-19DD-EC42-8E85-5E4905E53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497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Relaxation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75B42-025A-3D41-BD8B-BF7A17D2A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0649" y="1655805"/>
            <a:ext cx="9403963" cy="4255417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sz="2400" dirty="0"/>
              <a:t>Deep Breathing Exercises</a:t>
            </a:r>
          </a:p>
          <a:p>
            <a:pPr>
              <a:buFont typeface="+mj-lt"/>
              <a:buAutoNum type="arabicPeriod"/>
            </a:pPr>
            <a:r>
              <a:rPr lang="en-US" sz="2400" dirty="0"/>
              <a:t>Progressive Muscle Relaxation</a:t>
            </a:r>
          </a:p>
          <a:p>
            <a:pPr>
              <a:buFont typeface="+mj-lt"/>
              <a:buAutoNum type="arabicPeriod"/>
            </a:pPr>
            <a:r>
              <a:rPr lang="en-US" sz="2400" dirty="0"/>
              <a:t>Meditation</a:t>
            </a:r>
          </a:p>
          <a:p>
            <a:pPr>
              <a:buFont typeface="+mj-lt"/>
              <a:buAutoNum type="arabicPeriod"/>
            </a:pPr>
            <a:r>
              <a:rPr lang="en-US" sz="2400" dirty="0"/>
              <a:t>Guided Imagery </a:t>
            </a:r>
          </a:p>
          <a:p>
            <a:pPr>
              <a:buFont typeface="+mj-lt"/>
              <a:buAutoNum type="arabicPeriod"/>
            </a:pPr>
            <a:r>
              <a:rPr lang="en-US" sz="2400" dirty="0"/>
              <a:t>Cognitive Reframing </a:t>
            </a:r>
          </a:p>
          <a:p>
            <a:pPr>
              <a:buFont typeface="+mj-lt"/>
              <a:buAutoNum type="arabicPeriod"/>
            </a:pPr>
            <a:r>
              <a:rPr lang="en-US" sz="2400" dirty="0"/>
              <a:t>Exercise </a:t>
            </a:r>
          </a:p>
          <a:p>
            <a:pPr>
              <a:buFont typeface="+mj-lt"/>
              <a:buAutoNum type="arabicPeriod"/>
            </a:pPr>
            <a:r>
              <a:rPr lang="en-US" sz="2400" dirty="0"/>
              <a:t>Yoga</a:t>
            </a:r>
          </a:p>
          <a:p>
            <a:pPr>
              <a:buFont typeface="+mj-lt"/>
              <a:buAutoNum type="arabicPeriod"/>
            </a:pPr>
            <a:r>
              <a:rPr lang="en-US" sz="2400" dirty="0"/>
              <a:t>Humor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B2B900-94BC-F04D-9D4A-02B8D0E2C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628" y="3102304"/>
            <a:ext cx="2363459" cy="15698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D83F64-E991-424F-AEC5-BA51ABE15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227" y="3621670"/>
            <a:ext cx="2279364" cy="15140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12F017-BB68-F94E-9BC2-DDD4256B0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255" y="5040188"/>
            <a:ext cx="2254911" cy="1352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2DE26F-E771-5046-A6FA-0EBB87DF36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9909" y="1414849"/>
            <a:ext cx="2583034" cy="144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53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0F097-EDEE-F34D-8C9C-BB168121F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8685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E760C-CE60-5748-8390-6D84CB70A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79373"/>
            <a:ext cx="8915400" cy="4131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Nursing students experience higher levels of stress than students in other health sciences.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40ED85-B19A-6945-A320-801D5BF50B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114" y="4003589"/>
            <a:ext cx="4087853" cy="213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55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4AED-C61C-4B40-90A9-719D443EE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Behavioral Measures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6033B-7052-E44E-8D43-968F3E15DB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63430"/>
            <a:ext cx="8915400" cy="424779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Use your Support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Don’t isolate if you can help it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1754FC-5E95-A642-9498-C188502DB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511" y="4649822"/>
            <a:ext cx="5218239" cy="14980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098294-0BB5-3249-A013-4FE6F0F1A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383" y="3517525"/>
            <a:ext cx="3062259" cy="30622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4B0BD4-23DA-344A-A615-13AE179C4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042" y="3156507"/>
            <a:ext cx="2744801" cy="125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79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2CE26-8E48-BB41-8560-88CB55FFF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7131" y="-784561"/>
            <a:ext cx="8911687" cy="12808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6905-CE21-5D46-A9AA-FCB8B2D2B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099751"/>
            <a:ext cx="8915400" cy="481147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Enjoy the bonds you are building with your classmates – you many be making friends for life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Try to laugh and have fun with each other when you can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200" dirty="0"/>
              <a:t>Know that nursing school is time limited and that you will get through this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1E334-6E88-1D40-9A0C-21604E05B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563" y="5032512"/>
            <a:ext cx="2527900" cy="1679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76C280-08B9-5C49-B8E8-B1E506EAA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5415" y="5403598"/>
            <a:ext cx="2265000" cy="13684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DE3BA0-7C7F-C54D-B953-74FD78700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981" y="5032512"/>
            <a:ext cx="16383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33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CFE35-5CF0-B74A-A076-9B7648246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CD5313-C0C9-3A41-933E-1BCABA7ED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0973" y="126785"/>
            <a:ext cx="6462584" cy="646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27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C5081-0268-1A47-A1FF-21C08C70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42076-09D3-8943-9CB1-B40D139D0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021405"/>
            <a:ext cx="8915400" cy="488981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Most students feel that the clinical part of nursing education is the most stressful part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Others feel it is the voluminous amounts of reading and studying that is required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Some don’t like the ambiguous exam questions</a:t>
            </a:r>
          </a:p>
          <a:p>
            <a:pPr marL="0" indent="0">
              <a:buNone/>
            </a:pPr>
            <a:r>
              <a:rPr lang="en-US" sz="32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702B6-5722-CB41-9101-B58563A61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0377" y="90710"/>
            <a:ext cx="1823425" cy="1027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CD18A5-4F48-CD49-83EA-C6DDA94C2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14" y="2341206"/>
            <a:ext cx="1924946" cy="12786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4AD12C-7343-794E-918D-AB9AA372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389" y="4704895"/>
            <a:ext cx="2860719" cy="190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6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A45C4-3889-374C-B884-677D80032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4C4AF1F-ADEB-E242-B84E-5C7067588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6587" y="524932"/>
            <a:ext cx="5606920" cy="550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21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2440A-C461-0E49-A368-713A0F2A1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F79327-FC44-3546-96FE-61A77FF4E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3033" y="1264555"/>
            <a:ext cx="6528529" cy="441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4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D3AF1-FDCA-484B-806A-21F3B1074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Approaches to Managing Stress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9F48-0833-BD4E-BC5C-15B6C1464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00" y="1905000"/>
            <a:ext cx="8915400" cy="3777622"/>
          </a:xfrm>
        </p:spPr>
        <p:txBody>
          <a:bodyPr>
            <a:normAutofit/>
          </a:bodyPr>
          <a:lstStyle/>
          <a:p>
            <a:r>
              <a:rPr lang="en-US" sz="3200" dirty="0"/>
              <a:t>Cognitive </a:t>
            </a:r>
          </a:p>
          <a:p>
            <a:pPr marL="0" indent="0">
              <a:buNone/>
            </a:pPr>
            <a:endParaRPr lang="en-US" sz="3200" dirty="0"/>
          </a:p>
          <a:p>
            <a:endParaRPr lang="en-US" sz="800" dirty="0"/>
          </a:p>
          <a:p>
            <a:r>
              <a:rPr lang="en-US" sz="3200" dirty="0"/>
              <a:t>Affective</a:t>
            </a:r>
          </a:p>
          <a:p>
            <a:endParaRPr lang="en-US" sz="800" dirty="0"/>
          </a:p>
          <a:p>
            <a:endParaRPr lang="en-US" sz="3200" dirty="0"/>
          </a:p>
          <a:p>
            <a:r>
              <a:rPr lang="en-US" sz="3200" dirty="0"/>
              <a:t>Behavioral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F313A9-402B-CD4B-8E37-1C0032AEE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168" y="1394899"/>
            <a:ext cx="1823261" cy="17909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08D527-B1B2-C24A-B491-44BBE01E6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091" y="2577830"/>
            <a:ext cx="1807961" cy="18079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794391-8768-E84A-BDAE-8D061FA63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492" y="4875471"/>
            <a:ext cx="3249038" cy="161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3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6F50A-7D00-F140-9C6B-F67767413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D0D39-B5B1-784D-8E8E-B22A0DF52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89C7DB-F622-9744-89C7-3D537497B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525" y="718750"/>
            <a:ext cx="5920684" cy="541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28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26C69-26C8-DA46-BE96-E95AC0D6C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Cognitive Measures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B4184-9C9B-AD45-9FBE-B724972DF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0062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Learn how to stop negative thoughts that are stressing you out</a:t>
            </a:r>
          </a:p>
          <a:p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6A21E9-4B24-E64F-9C76-11B071F76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463" y="3509277"/>
            <a:ext cx="2640946" cy="283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98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36ECA-AD6F-674A-A963-FED19AB21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395A702-FCD9-074C-85A9-71470D7FD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595337"/>
            <a:ext cx="8915400" cy="43158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Use a positive self-affirmation…..if not always, almost always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BD4AC3-A4BB-C049-8817-51773812C919}"/>
              </a:ext>
            </a:extLst>
          </p:cNvPr>
          <p:cNvSpPr txBox="1"/>
          <p:nvPr/>
        </p:nvSpPr>
        <p:spPr>
          <a:xfrm>
            <a:off x="4640094" y="598251"/>
            <a:ext cx="5195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Cognitive Measures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0BA4A59-2B10-2345-B98D-EF45F9234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158" y="2876227"/>
            <a:ext cx="4503906" cy="351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33941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6FD575B5705E419D312AC8C0282D63" ma:contentTypeVersion="12" ma:contentTypeDescription="Create a new document." ma:contentTypeScope="" ma:versionID="8ae7759f45848bc07f3e07dfcfadd15c">
  <xsd:schema xmlns:xsd="http://www.w3.org/2001/XMLSchema" xmlns:xs="http://www.w3.org/2001/XMLSchema" xmlns:p="http://schemas.microsoft.com/office/2006/metadata/properties" xmlns:ns2="39f8b8af-24b9-4b13-bdc4-548a413fe3b3" xmlns:ns3="0f370158-5961-4bfb-8879-cca86249939e" targetNamespace="http://schemas.microsoft.com/office/2006/metadata/properties" ma:root="true" ma:fieldsID="2e25e514ef1446132aab0eeced3683eb" ns2:_="" ns3:_="">
    <xsd:import namespace="39f8b8af-24b9-4b13-bdc4-548a413fe3b3"/>
    <xsd:import namespace="0f370158-5961-4bfb-8879-cca8624993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f8b8af-24b9-4b13-bdc4-548a413fe3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370158-5961-4bfb-8879-cca86249939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6EFAAA4-10F1-4B9D-B1A5-B248BA48E987}"/>
</file>

<file path=customXml/itemProps2.xml><?xml version="1.0" encoding="utf-8"?>
<ds:datastoreItem xmlns:ds="http://schemas.openxmlformats.org/officeDocument/2006/customXml" ds:itemID="{044974B9-E062-4654-ABE8-2CE47D8C6EE1}"/>
</file>

<file path=customXml/itemProps3.xml><?xml version="1.0" encoding="utf-8"?>
<ds:datastoreItem xmlns:ds="http://schemas.openxmlformats.org/officeDocument/2006/customXml" ds:itemID="{8F3CC749-9CE4-4E39-8291-7D5943439F4B}"/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3867</TotalTime>
  <Words>456</Words>
  <Application>Microsoft Macintosh PowerPoint</Application>
  <PresentationFormat>Widescreen</PresentationFormat>
  <Paragraphs>95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Century Gothic</vt:lpstr>
      <vt:lpstr>Wingdings 3</vt:lpstr>
      <vt:lpstr>Wisp</vt:lpstr>
      <vt:lpstr>Managing Stress and Anxiety in Nursing School</vt:lpstr>
      <vt:lpstr>PowerPoint Presentation</vt:lpstr>
      <vt:lpstr> </vt:lpstr>
      <vt:lpstr>PowerPoint Presentation</vt:lpstr>
      <vt:lpstr>PowerPoint Presentation</vt:lpstr>
      <vt:lpstr>Three Approaches to Managing Stress</vt:lpstr>
      <vt:lpstr>PowerPoint Presentation</vt:lpstr>
      <vt:lpstr>Cognitive Measures</vt:lpstr>
      <vt:lpstr> </vt:lpstr>
      <vt:lpstr>Cognitive Measures</vt:lpstr>
      <vt:lpstr>Affective (Emotional) Measures</vt:lpstr>
      <vt:lpstr>Affective (Emotional) Measures</vt:lpstr>
      <vt:lpstr>Affective (Emotional) Measures</vt:lpstr>
      <vt:lpstr>Affective (Emotional) Measures</vt:lpstr>
      <vt:lpstr>Behavioral Measures</vt:lpstr>
      <vt:lpstr>Behavioral Measures</vt:lpstr>
      <vt:lpstr>Behavioral Measures</vt:lpstr>
      <vt:lpstr>Behavioral Measures</vt:lpstr>
      <vt:lpstr>Relaxation Techniques</vt:lpstr>
      <vt:lpstr>Behavioral Measures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Managing Stress and Anxiety in Nursing School</dc:title>
  <dc:creator>Microsoft Office User</dc:creator>
  <cp:lastModifiedBy>Microsoft Office User</cp:lastModifiedBy>
  <cp:revision>24</cp:revision>
  <dcterms:created xsi:type="dcterms:W3CDTF">2021-02-17T00:35:06Z</dcterms:created>
  <dcterms:modified xsi:type="dcterms:W3CDTF">2021-02-20T16:39:36Z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0x010100176FD575B5705E419D312AC8C0282D63</vt:lpwstr>
  </property>
</Properties>
</file>